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4" r:id="rId6"/>
    <p:sldId id="313" r:id="rId7"/>
    <p:sldId id="295" r:id="rId8"/>
    <p:sldId id="314" r:id="rId9"/>
    <p:sldId id="300" r:id="rId10"/>
    <p:sldId id="296" r:id="rId11"/>
    <p:sldId id="297" r:id="rId12"/>
    <p:sldId id="306" r:id="rId13"/>
    <p:sldId id="315" r:id="rId14"/>
    <p:sldId id="316" r:id="rId15"/>
    <p:sldId id="317" r:id="rId16"/>
    <p:sldId id="318" r:id="rId17"/>
    <p:sldId id="320" r:id="rId18"/>
    <p:sldId id="321" r:id="rId19"/>
    <p:sldId id="322" r:id="rId20"/>
    <p:sldId id="319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78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mLClRMVN0&amp;feature=share&amp;fbclid=IwAR3CWL9GTk70hEP4W64v1tw9kfDX60hvtoiwKKfMeSeUFv5gVz8C_1CzvK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Properties and Types of Sensory Receptors</a:t>
            </a:r>
            <a:br>
              <a:rPr lang="en-US" sz="3200" dirty="0"/>
            </a:br>
            <a:r>
              <a:rPr lang="en-US" sz="3200" dirty="0"/>
              <a:t>The General Senses; The Chemical </a:t>
            </a:r>
            <a:r>
              <a:rPr lang="en-US" sz="3200" dirty="0" smtClean="0"/>
              <a:t>Senses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uide To Attending A Rock Concert | GCS Info Net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3578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think of all sense </a:t>
            </a:r>
            <a:r>
              <a:rPr lang="en-US" dirty="0" smtClean="0"/>
              <a:t>organs as </a:t>
            </a:r>
            <a:r>
              <a:rPr lang="en-US" i="1" dirty="0"/>
              <a:t>transducers—</a:t>
            </a:r>
            <a:r>
              <a:rPr lang="en-US" dirty="0"/>
              <a:t>devices that convert one form of energy (light, heat, </a:t>
            </a:r>
            <a:r>
              <a:rPr lang="en-US" dirty="0" smtClean="0"/>
              <a:t>chemicals, touch</a:t>
            </a:r>
            <a:r>
              <a:rPr lang="en-US" dirty="0"/>
              <a:t>, sound) into another (action potentials). The process of converting </a:t>
            </a:r>
            <a:r>
              <a:rPr lang="en-US" dirty="0" smtClean="0"/>
              <a:t>stimulus energy </a:t>
            </a:r>
            <a:r>
              <a:rPr lang="en-US" dirty="0"/>
              <a:t>to nerve energy is called </a:t>
            </a:r>
            <a:r>
              <a:rPr lang="en-US" b="1" dirty="0"/>
              <a:t>s</a:t>
            </a:r>
            <a:r>
              <a:rPr lang="en-US" b="1" i="1" dirty="0"/>
              <a:t>ensory transduction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i="1" dirty="0" smtClean="0"/>
          </a:p>
          <a:p>
            <a:r>
              <a:rPr lang="en-US" dirty="0"/>
              <a:t>There are multiple ways of classifying the senses and receptors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Senses </a:t>
            </a:r>
            <a:r>
              <a:rPr lang="en-US" b="1" dirty="0"/>
              <a:t>and receptors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General senses</a:t>
            </a:r>
          </a:p>
          <a:p>
            <a:r>
              <a:rPr lang="en-US" dirty="0"/>
              <a:t>distributed over much or all of the body</a:t>
            </a:r>
            <a:endParaRPr lang="en-US" b="1" dirty="0" smtClean="0"/>
          </a:p>
          <a:p>
            <a:pPr lvl="1"/>
            <a:r>
              <a:rPr lang="en-US" dirty="0"/>
              <a:t>in the skin, muscles, tendons, </a:t>
            </a:r>
            <a:r>
              <a:rPr lang="en-US" dirty="0" smtClean="0"/>
              <a:t>joints, and </a:t>
            </a:r>
            <a:r>
              <a:rPr lang="en-US" dirty="0"/>
              <a:t>viscera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Special senses</a:t>
            </a:r>
          </a:p>
          <a:p>
            <a:r>
              <a:rPr lang="en-US" dirty="0"/>
              <a:t>limited to the head and employ receptors that </a:t>
            </a:r>
            <a:r>
              <a:rPr lang="en-US" dirty="0" smtClean="0"/>
              <a:t>are innervated </a:t>
            </a:r>
            <a:r>
              <a:rPr lang="en-US" dirty="0"/>
              <a:t>by the cranial nerves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taste, smell, hearing, </a:t>
            </a:r>
            <a:r>
              <a:rPr lang="en-US" dirty="0" smtClean="0"/>
              <a:t>equilibrium, and </a:t>
            </a:r>
            <a:r>
              <a:rPr lang="en-US" dirty="0"/>
              <a:t>vision.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Senses and receptors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General senses</a:t>
            </a:r>
          </a:p>
          <a:p>
            <a:r>
              <a:rPr lang="en-US" dirty="0"/>
              <a:t>distributed over much or all of the body</a:t>
            </a:r>
            <a:endParaRPr lang="en-US" b="1" dirty="0" smtClean="0"/>
          </a:p>
          <a:p>
            <a:pPr lvl="1"/>
            <a:r>
              <a:rPr lang="en-US" dirty="0"/>
              <a:t>in the skin, muscles, tendons, </a:t>
            </a:r>
            <a:r>
              <a:rPr lang="en-US" dirty="0" smtClean="0"/>
              <a:t>joints, and </a:t>
            </a:r>
            <a:r>
              <a:rPr lang="en-US" dirty="0"/>
              <a:t>viscera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Special senses</a:t>
            </a:r>
          </a:p>
          <a:p>
            <a:r>
              <a:rPr lang="en-US" dirty="0"/>
              <a:t>limited to the head and employ receptors that </a:t>
            </a:r>
            <a:r>
              <a:rPr lang="en-US" dirty="0" smtClean="0"/>
              <a:t>are innervated </a:t>
            </a:r>
            <a:r>
              <a:rPr lang="en-US" dirty="0"/>
              <a:t>by the cranial nerves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867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5400" y="1134956"/>
            <a:ext cx="3564197" cy="5715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Receptors for the </a:t>
            </a:r>
            <a:r>
              <a:rPr lang="en-US" dirty="0" smtClean="0"/>
              <a:t>General (Somatosensory</a:t>
            </a:r>
            <a:r>
              <a:rPr lang="en-US" dirty="0"/>
              <a:t>) Senses.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6445" y="1600200"/>
            <a:ext cx="3980109" cy="4525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3284984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ProximaNova-Bold"/>
              </a:rPr>
              <a:t>Free nerve endings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5788" y="5756831"/>
            <a:ext cx="142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ProximaNova-Bold"/>
              </a:rPr>
              <a:t>Tactile disc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7019" y="294664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ProximaNova-Bold"/>
              </a:rPr>
              <a:t>Hair receptor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1158" y="5085184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ProximaNova-Bold"/>
              </a:rPr>
              <a:t>Tactile corpuscle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3594" y="6536899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ProximaNova-Bold"/>
              </a:rPr>
              <a:t>Lamellar corpuscle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59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Free nerve endings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0724" y="1388538"/>
            <a:ext cx="5509427" cy="295131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149080"/>
            <a:ext cx="8075240" cy="2409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include </a:t>
            </a:r>
            <a:r>
              <a:rPr lang="en-US" i="1" dirty="0"/>
              <a:t>warm receptors </a:t>
            </a:r>
            <a:r>
              <a:rPr lang="en-US" dirty="0"/>
              <a:t>that respond to rising </a:t>
            </a:r>
            <a:r>
              <a:rPr lang="en-US" dirty="0" smtClean="0"/>
              <a:t>temperatures, </a:t>
            </a:r>
            <a:r>
              <a:rPr lang="en-US" i="1" dirty="0" smtClean="0"/>
              <a:t>cold </a:t>
            </a:r>
            <a:r>
              <a:rPr lang="en-US" i="1" dirty="0"/>
              <a:t>receptors </a:t>
            </a:r>
            <a:r>
              <a:rPr lang="en-US" dirty="0"/>
              <a:t>that respond to falling temperatures, and </a:t>
            </a:r>
            <a:r>
              <a:rPr lang="en-US" i="1" dirty="0" smtClean="0"/>
              <a:t>nociceptors</a:t>
            </a:r>
            <a:r>
              <a:rPr lang="en-US" dirty="0"/>
              <a:t> </a:t>
            </a:r>
            <a:r>
              <a:rPr lang="en-US" dirty="0" smtClean="0"/>
              <a:t>(NO-</a:t>
            </a:r>
            <a:r>
              <a:rPr lang="en-US" dirty="0" err="1" smtClean="0"/>
              <a:t>sih</a:t>
            </a:r>
            <a:r>
              <a:rPr lang="en-US" dirty="0" smtClean="0"/>
              <a:t>-</a:t>
            </a:r>
            <a:r>
              <a:rPr lang="en-US" dirty="0" err="1" smtClean="0"/>
              <a:t>sep</a:t>
            </a:r>
            <a:r>
              <a:rPr lang="en-US" dirty="0" smtClean="0"/>
              <a:t>-turs</a:t>
            </a:r>
            <a:r>
              <a:rPr lang="en-US" dirty="0"/>
              <a:t>) that produce pain sensations in response to tissue injury.</a:t>
            </a:r>
          </a:p>
          <a:p>
            <a:r>
              <a:rPr lang="en-US" dirty="0"/>
              <a:t>Free nerve endings are especially abundant in the skin and mucous membranes.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7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1268760"/>
            <a:ext cx="6183022" cy="3114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Tactile </a:t>
            </a:r>
            <a:r>
              <a:rPr lang="en-US" b="1" dirty="0" smtClean="0"/>
              <a:t>discs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149080"/>
            <a:ext cx="8075240" cy="24091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 </a:t>
            </a:r>
            <a:r>
              <a:rPr lang="en-US" dirty="0"/>
              <a:t>receptors for light touch that are employed for </a:t>
            </a:r>
            <a:r>
              <a:rPr lang="en-US" dirty="0" smtClean="0"/>
              <a:t>detecting textures</a:t>
            </a:r>
            <a:r>
              <a:rPr lang="en-US" dirty="0"/>
              <a:t>, edges, and shapes. They are flattened nerve endings that </a:t>
            </a:r>
            <a:r>
              <a:rPr lang="en-US" dirty="0" smtClean="0"/>
              <a:t>terminate adjacent </a:t>
            </a:r>
            <a:r>
              <a:rPr lang="en-US" dirty="0"/>
              <a:t>to a specialized </a:t>
            </a:r>
            <a:r>
              <a:rPr lang="en-US" i="1" dirty="0"/>
              <a:t>tactile cell </a:t>
            </a:r>
            <a:r>
              <a:rPr lang="en-US" dirty="0"/>
              <a:t>at the base of the epidermis. </a:t>
            </a:r>
            <a:r>
              <a:rPr lang="en-US" dirty="0" smtClean="0"/>
              <a:t>Compression of </a:t>
            </a:r>
            <a:r>
              <a:rPr lang="en-US" dirty="0"/>
              <a:t>the tactile cell releases a chemical signal that excites the associated </a:t>
            </a:r>
            <a:r>
              <a:rPr lang="en-US" dirty="0" smtClean="0"/>
              <a:t>nerve fiber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7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Tactile </a:t>
            </a:r>
            <a:r>
              <a:rPr lang="en-US" b="1" dirty="0" smtClean="0"/>
              <a:t>discs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581128"/>
            <a:ext cx="8075240" cy="197708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Hair receptors </a:t>
            </a:r>
            <a:r>
              <a:rPr lang="en-US" dirty="0"/>
              <a:t>are dendrites that coil around a hair follicle and respond </a:t>
            </a:r>
            <a:r>
              <a:rPr lang="en-US" dirty="0" smtClean="0"/>
              <a:t>to movements </a:t>
            </a:r>
            <a:r>
              <a:rPr lang="en-US" dirty="0"/>
              <a:t>of the hair. They are stimulated when, for example, an ant </a:t>
            </a:r>
            <a:r>
              <a:rPr lang="en-US" dirty="0" smtClean="0"/>
              <a:t>walks across </a:t>
            </a:r>
            <a:r>
              <a:rPr lang="en-US" dirty="0"/>
              <a:t>one’s skin, bending one hair after another. However, they adapt </a:t>
            </a:r>
            <a:r>
              <a:rPr lang="en-US" dirty="0" smtClean="0"/>
              <a:t>quickly, so </a:t>
            </a:r>
            <a:r>
              <a:rPr lang="en-US" dirty="0"/>
              <a:t>we are not constantly irritated by the feel of clothing against the skin. </a:t>
            </a:r>
            <a:r>
              <a:rPr lang="en-US" dirty="0" smtClean="0"/>
              <a:t>Hair receptors </a:t>
            </a:r>
            <a:r>
              <a:rPr lang="en-US" dirty="0"/>
              <a:t>are particularly important in the eyelashes, where the slightest </a:t>
            </a:r>
            <a:r>
              <a:rPr lang="en-US" dirty="0" smtClean="0"/>
              <a:t>touch triggers </a:t>
            </a:r>
            <a:r>
              <a:rPr lang="en-US" dirty="0"/>
              <a:t>a protective blink reflex.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4227" y="1307195"/>
            <a:ext cx="58555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b="1" dirty="0"/>
              <a:t>Tactile corpuscles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3717031"/>
            <a:ext cx="8075240" cy="28411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like </a:t>
            </a:r>
            <a:r>
              <a:rPr lang="en-US" dirty="0"/>
              <a:t>tactile discs, are receptors for light touch and </a:t>
            </a:r>
            <a:r>
              <a:rPr lang="en-US" dirty="0" smtClean="0"/>
              <a:t>texture and </a:t>
            </a:r>
            <a:r>
              <a:rPr lang="en-US" dirty="0"/>
              <a:t>are found in the dermal papillae at the boundary between </a:t>
            </a:r>
            <a:r>
              <a:rPr lang="en-US" dirty="0" smtClean="0"/>
              <a:t>the </a:t>
            </a:r>
            <a:r>
              <a:rPr lang="en-US" dirty="0"/>
              <a:t>dermis and epidermis. Each consists of two or three nerve fibers </a:t>
            </a:r>
            <a:r>
              <a:rPr lang="en-US" dirty="0" smtClean="0"/>
              <a:t>meandering upward </a:t>
            </a:r>
            <a:r>
              <a:rPr lang="en-US" dirty="0"/>
              <a:t>through a tall mass of flattened Schwann cells. They are </a:t>
            </a:r>
            <a:r>
              <a:rPr lang="en-US" dirty="0" smtClean="0"/>
              <a:t>especially concentrated </a:t>
            </a:r>
            <a:r>
              <a:rPr lang="en-US" dirty="0"/>
              <a:t>in sensitive hairless areas such as the fingertips, </a:t>
            </a:r>
            <a:r>
              <a:rPr lang="en-US" dirty="0" smtClean="0"/>
              <a:t>palms, eyelids</a:t>
            </a:r>
            <a:r>
              <a:rPr lang="en-US" dirty="0"/>
              <a:t>, lips, nipples, and genitals. Drag a fingernail lightly across </a:t>
            </a:r>
            <a:r>
              <a:rPr lang="en-US" dirty="0" smtClean="0"/>
              <a:t>the back </a:t>
            </a:r>
            <a:r>
              <a:rPr lang="en-US" dirty="0"/>
              <a:t>of your hand, then across your palm. The difference in sensation </a:t>
            </a:r>
            <a:r>
              <a:rPr lang="en-US" dirty="0" smtClean="0"/>
              <a:t>that you </a:t>
            </a:r>
            <a:r>
              <a:rPr lang="en-US" dirty="0"/>
              <a:t>feel is due to the high concentration of tactile corpuscles in the </a:t>
            </a:r>
            <a:r>
              <a:rPr lang="en-US" dirty="0" smtClean="0"/>
              <a:t>palmar skin</a:t>
            </a:r>
            <a:r>
              <a:rPr lang="en-US" dirty="0"/>
              <a:t>. Tactile corpuscles enable you to tell the difference between satin </a:t>
            </a:r>
            <a:r>
              <a:rPr lang="en-US" dirty="0" smtClean="0"/>
              <a:t>and sandpaper</a:t>
            </a:r>
            <a:r>
              <a:rPr lang="en-US" dirty="0"/>
              <a:t>, for example, by light strokes of your fingertips.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7664" y="606698"/>
            <a:ext cx="6393680" cy="29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b="1" dirty="0"/>
              <a:t>Tactile corpuscles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3429000"/>
            <a:ext cx="8075240" cy="312921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Lamellar corpuscles </a:t>
            </a:r>
            <a:r>
              <a:rPr lang="en-US" dirty="0"/>
              <a:t>are sensitive to deep pressure, stretch, tickle, and vibration.</a:t>
            </a:r>
          </a:p>
          <a:p>
            <a:r>
              <a:rPr lang="en-US" dirty="0"/>
              <a:t>They are 1 or 2 mm long and visible to the naked eye. In cross </a:t>
            </a:r>
            <a:r>
              <a:rPr lang="en-US" dirty="0" smtClean="0"/>
              <a:t>section, they </a:t>
            </a:r>
            <a:r>
              <a:rPr lang="en-US" dirty="0"/>
              <a:t>look like an onion slice, with the nerve fiber at the core surrounded </a:t>
            </a:r>
            <a:r>
              <a:rPr lang="en-US" dirty="0" smtClean="0"/>
              <a:t>by layers </a:t>
            </a:r>
            <a:r>
              <a:rPr lang="en-US" dirty="0"/>
              <a:t>of flattened Schwann cells and fibroblasts. They are especially </a:t>
            </a:r>
            <a:r>
              <a:rPr lang="en-US" dirty="0" smtClean="0"/>
              <a:t>abundant in </a:t>
            </a:r>
            <a:r>
              <a:rPr lang="en-US" dirty="0"/>
              <a:t>the periosteum of bone, joint capsules, the pancreas and some </a:t>
            </a:r>
            <a:r>
              <a:rPr lang="en-US" dirty="0" smtClean="0"/>
              <a:t>other viscera</a:t>
            </a:r>
            <a:r>
              <a:rPr lang="en-US" dirty="0"/>
              <a:t>, and deep in the dermis, especially in the hands, feet, breasts, </a:t>
            </a:r>
            <a:r>
              <a:rPr lang="en-US" dirty="0" smtClean="0"/>
              <a:t>and genitals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640" y="846395"/>
            <a:ext cx="6264696" cy="26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Learning outcomes: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dirty="0"/>
              <a:t>Define receptor and sense organ; </a:t>
            </a:r>
          </a:p>
          <a:p>
            <a:pPr fontAlgn="base"/>
            <a:r>
              <a:rPr lang="en-US" dirty="0"/>
              <a:t>list the four kinds of information obtained from sensory receptors, and describe how the nervous system encodes each type; </a:t>
            </a:r>
          </a:p>
          <a:p>
            <a:pPr fontAlgn="base"/>
            <a:r>
              <a:rPr lang="en-US" dirty="0"/>
              <a:t>outline three ways of classifying receptors. </a:t>
            </a:r>
          </a:p>
          <a:p>
            <a:pPr fontAlgn="base"/>
            <a:r>
              <a:rPr lang="en-US" dirty="0"/>
              <a:t>list several types of somatosensory receptors; </a:t>
            </a:r>
          </a:p>
          <a:p>
            <a:pPr fontAlgn="base"/>
            <a:r>
              <a:rPr lang="en-US" dirty="0"/>
              <a:t>describe the projection pathways for the general senses; </a:t>
            </a:r>
          </a:p>
          <a:p>
            <a:pPr fontAlgn="base"/>
            <a:r>
              <a:rPr lang="en-US" dirty="0"/>
              <a:t>explain the mechanisms of pain and the spinal blocking of pain signals; </a:t>
            </a:r>
          </a:p>
          <a:p>
            <a:pPr fontAlgn="base"/>
            <a:r>
              <a:rPr lang="en-US" dirty="0"/>
              <a:t>explain how taste and smell receptors are stimulated; </a:t>
            </a:r>
          </a:p>
          <a:p>
            <a:pPr fontAlgn="base"/>
            <a:r>
              <a:rPr lang="en-US" dirty="0"/>
              <a:t>identify in the picture;  describe the receptors and projection pathways for these two </a:t>
            </a:r>
            <a:r>
              <a:rPr lang="en-US" dirty="0" smtClean="0"/>
              <a:t>senses</a:t>
            </a:r>
          </a:p>
          <a:p>
            <a:pPr fontAlgn="base"/>
            <a:r>
              <a:rPr lang="en-US" dirty="0"/>
              <a:t>Describe the receptor cells for taste and smell and identify their </a:t>
            </a:r>
            <a:r>
              <a:rPr lang="en-US" dirty="0" smtClean="0"/>
              <a:t>anatomical locations</a:t>
            </a:r>
            <a:r>
              <a:rPr lang="en-US" dirty="0"/>
              <a:t>;</a:t>
            </a:r>
          </a:p>
          <a:p>
            <a:pPr fontAlgn="base"/>
            <a:r>
              <a:rPr lang="en-US" dirty="0" smtClean="0"/>
              <a:t>Identify </a:t>
            </a:r>
            <a:r>
              <a:rPr lang="en-US" dirty="0"/>
              <a:t>the five primary taste sensations and the chemicals that produce them;</a:t>
            </a:r>
          </a:p>
          <a:p>
            <a:pPr fontAlgn="base"/>
            <a:r>
              <a:rPr lang="en-US" dirty="0" smtClean="0"/>
              <a:t>Discuss </a:t>
            </a:r>
            <a:r>
              <a:rPr lang="en-US" dirty="0"/>
              <a:t>factors other than taste that contribute to the flavor of food;</a:t>
            </a:r>
          </a:p>
          <a:p>
            <a:pPr fontAlgn="base"/>
            <a:r>
              <a:rPr lang="en-US" dirty="0" smtClean="0"/>
              <a:t>Identify </a:t>
            </a:r>
            <a:r>
              <a:rPr lang="en-US" dirty="0"/>
              <a:t>the brain regions that process gustatory and olfactory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 discomfort caused by tissue injury or noxious stimulation; it typically </a:t>
            </a:r>
            <a:r>
              <a:rPr lang="en-US" dirty="0" smtClean="0"/>
              <a:t>leads to </a:t>
            </a:r>
            <a:r>
              <a:rPr lang="en-US" dirty="0"/>
              <a:t>evasive action</a:t>
            </a:r>
            <a:r>
              <a:rPr lang="en-US" dirty="0" smtClean="0"/>
              <a:t>.</a:t>
            </a:r>
          </a:p>
          <a:p>
            <a:r>
              <a:rPr lang="en-US" dirty="0"/>
              <a:t>one of our most important and purposeful senses and we would be </a:t>
            </a:r>
            <a:r>
              <a:rPr lang="en-US" dirty="0" smtClean="0"/>
              <a:t>far worse </a:t>
            </a:r>
            <a:r>
              <a:rPr lang="en-US" dirty="0"/>
              <a:t>off without it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Nociceptors</a:t>
            </a:r>
            <a:r>
              <a:rPr lang="en-US" b="1" dirty="0"/>
              <a:t>, </a:t>
            </a:r>
            <a:r>
              <a:rPr lang="en-US" dirty="0"/>
              <a:t>which </a:t>
            </a:r>
            <a:r>
              <a:rPr lang="en-US" dirty="0" smtClean="0"/>
              <a:t>respond to </a:t>
            </a:r>
            <a:r>
              <a:rPr lang="en-US" dirty="0"/>
              <a:t>chemicals released by injured tissues. They are especially dense in the skin </a:t>
            </a:r>
            <a:r>
              <a:rPr lang="en-US" dirty="0" smtClean="0"/>
              <a:t>and mucous </a:t>
            </a:r>
            <a:r>
              <a:rPr lang="en-US" dirty="0"/>
              <a:t>membranes and occur in nearly all </a:t>
            </a:r>
            <a:r>
              <a:rPr lang="en-US" dirty="0" smtClean="0"/>
              <a:t>organs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5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Nociceptors </a:t>
            </a:r>
            <a:r>
              <a:rPr lang="en-US" dirty="0" smtClean="0"/>
              <a:t>are </a:t>
            </a:r>
            <a:r>
              <a:rPr lang="en-US" dirty="0"/>
              <a:t>absent from the brain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 descr="India musician plays guitar during brain surgery - BBC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4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from the skin, muscles, and joints is called </a:t>
            </a:r>
            <a:r>
              <a:rPr lang="en-US" b="1" dirty="0"/>
              <a:t>somatic pain. </a:t>
            </a:r>
            <a:endParaRPr lang="en-US" b="1" dirty="0" smtClean="0"/>
          </a:p>
          <a:p>
            <a:r>
              <a:rPr lang="en-US" dirty="0" smtClean="0"/>
              <a:t>Pain </a:t>
            </a:r>
            <a:r>
              <a:rPr lang="en-US" dirty="0"/>
              <a:t>from </a:t>
            </a:r>
            <a:r>
              <a:rPr lang="en-US" dirty="0" smtClean="0"/>
              <a:t>the internal </a:t>
            </a:r>
            <a:r>
              <a:rPr lang="en-US" dirty="0"/>
              <a:t>organs of the body cavities is called </a:t>
            </a:r>
            <a:r>
              <a:rPr lang="en-US" b="1" dirty="0"/>
              <a:t>visceral pain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dirty="0"/>
              <a:t>Three fascinating aspects of pain are referred pain, phantom pain, and </a:t>
            </a:r>
            <a:r>
              <a:rPr lang="en-US" dirty="0" smtClean="0"/>
              <a:t>spinal gating </a:t>
            </a:r>
            <a:r>
              <a:rPr lang="en-US" dirty="0"/>
              <a:t>of pain.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9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Referred pain</a:t>
            </a:r>
            <a:endParaRPr lang="ru-RU" dirty="0"/>
          </a:p>
        </p:txBody>
      </p:sp>
      <p:pic>
        <p:nvPicPr>
          <p:cNvPr id="5124" name="Picture 4" descr="referred pain - Liberal Diction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51" y="1600200"/>
            <a:ext cx="68098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6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Referred pain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 fibers from the heart and skin converge on </a:t>
            </a:r>
            <a:r>
              <a:rPr lang="en-US" dirty="0" smtClean="0"/>
              <a:t>the same </a:t>
            </a:r>
            <a:r>
              <a:rPr lang="en-US" dirty="0"/>
              <a:t>neurons in the central nervous system, so by the time these signals get </a:t>
            </a:r>
            <a:r>
              <a:rPr lang="en-US" dirty="0" smtClean="0"/>
              <a:t>to the </a:t>
            </a:r>
            <a:r>
              <a:rPr lang="en-US" dirty="0"/>
              <a:t>pain centers of the brain, the brain cannot identify their source. Of these </a:t>
            </a:r>
            <a:r>
              <a:rPr lang="en-US" dirty="0" smtClean="0"/>
              <a:t>two, the </a:t>
            </a:r>
            <a:r>
              <a:rPr lang="en-US" dirty="0"/>
              <a:t>skin is more frequently injured, so the brain acts as if it “assumes” that </a:t>
            </a:r>
            <a:r>
              <a:rPr lang="en-US" dirty="0" smtClean="0"/>
              <a:t>the pain </a:t>
            </a:r>
            <a:r>
              <a:rPr lang="en-US" dirty="0"/>
              <a:t>most likely comes from the skin.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6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EndoExperience - Not What You Expec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704"/>
            <a:ext cx="7554416" cy="56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7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Phantom pain</a:t>
            </a:r>
            <a:endParaRPr lang="ru-RU" dirty="0"/>
          </a:p>
        </p:txBody>
      </p:sp>
      <p:pic>
        <p:nvPicPr>
          <p:cNvPr id="8194" name="Picture 2" descr="Фантомные боли - Клиника лечения боли - Pain Clin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02220" cy="43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97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Spinal </a:t>
            </a:r>
            <a:r>
              <a:rPr lang="en-US" b="1" dirty="0"/>
              <a:t>gating</a:t>
            </a:r>
            <a:endParaRPr lang="ru-RU" dirty="0"/>
          </a:p>
        </p:txBody>
      </p:sp>
      <p:pic>
        <p:nvPicPr>
          <p:cNvPr id="9218" name="Picture 2" descr="Spinal gating Flashcards | Quiz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981715"/>
            <a:ext cx="6264696" cy="58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53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</a:t>
            </a:r>
            <a:r>
              <a:rPr lang="en-US" b="1" dirty="0"/>
              <a:t>senses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Chemoreceptors </a:t>
            </a:r>
            <a:r>
              <a:rPr lang="en-US" dirty="0" smtClean="0"/>
              <a:t>are </a:t>
            </a:r>
            <a:r>
              <a:rPr lang="en-US" dirty="0"/>
              <a:t>organs and nerve endings that detect chemicals; they include receptors in </a:t>
            </a:r>
            <a:r>
              <a:rPr lang="en-US" dirty="0" smtClean="0"/>
              <a:t>some arteries </a:t>
            </a:r>
            <a:r>
              <a:rPr lang="en-US" dirty="0"/>
              <a:t>for monitoring blood chemistry, and our organs of taste and smell.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6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Gustation—The Sense of Taste</a:t>
            </a:r>
            <a:endParaRPr lang="ru-RU" dirty="0"/>
          </a:p>
        </p:txBody>
      </p:sp>
      <p:pic>
        <p:nvPicPr>
          <p:cNvPr id="10242" name="Picture 2" descr="taste bud - Google Search | Презент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8539994" cy="52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2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sensory</a:t>
            </a:r>
            <a:r>
              <a:rPr lang="en-US" dirty="0"/>
              <a:t> </a:t>
            </a:r>
            <a:r>
              <a:rPr lang="en-US" b="1" dirty="0"/>
              <a:t>receptor </a:t>
            </a:r>
            <a:r>
              <a:rPr lang="en-US" dirty="0"/>
              <a:t>is any structure specialized to detect a stimulus. Some </a:t>
            </a:r>
            <a:r>
              <a:rPr lang="en-US" dirty="0" smtClean="0"/>
              <a:t>receptors are </a:t>
            </a:r>
            <a:r>
              <a:rPr lang="en-US" dirty="0"/>
              <a:t>simple, bare nerve endings, such as the receptors for heat and pain, </a:t>
            </a:r>
            <a:r>
              <a:rPr lang="en-US" dirty="0" smtClean="0"/>
              <a:t>while others </a:t>
            </a:r>
            <a:r>
              <a:rPr lang="en-US" dirty="0"/>
              <a:t>are true sense organs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b="1" dirty="0"/>
              <a:t>sense organ </a:t>
            </a:r>
            <a:r>
              <a:rPr lang="en-US" dirty="0"/>
              <a:t>is a structure composed of </a:t>
            </a:r>
            <a:r>
              <a:rPr lang="en-US" dirty="0" smtClean="0"/>
              <a:t>nervous tissue </a:t>
            </a:r>
            <a:r>
              <a:rPr lang="en-US" dirty="0"/>
              <a:t>along with muscular, epithelial, or connective tissues that enhance </a:t>
            </a:r>
            <a:r>
              <a:rPr lang="en-US" dirty="0" smtClean="0"/>
              <a:t>the organ’s </a:t>
            </a:r>
            <a:r>
              <a:rPr lang="en-US" dirty="0"/>
              <a:t>response to a certain type of stimulus. </a:t>
            </a:r>
            <a:endParaRPr lang="en-US" dirty="0" smtClean="0"/>
          </a:p>
          <a:p>
            <a:r>
              <a:rPr lang="en-US" dirty="0" smtClean="0"/>
              <a:t>Sense </a:t>
            </a:r>
            <a:r>
              <a:rPr lang="en-US" dirty="0"/>
              <a:t>organs can be as </a:t>
            </a:r>
            <a:r>
              <a:rPr lang="en-US" dirty="0" smtClean="0"/>
              <a:t>complex as </a:t>
            </a:r>
            <a:r>
              <a:rPr lang="en-US" dirty="0"/>
              <a:t>the eye and ear or as microscopic and simple as a dendrite wrapped in a </a:t>
            </a:r>
            <a:r>
              <a:rPr lang="en-US" dirty="0" smtClean="0"/>
              <a:t>little connective </a:t>
            </a:r>
            <a:r>
              <a:rPr lang="en-US" dirty="0"/>
              <a:t>tissue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Sensation - </a:t>
            </a:r>
            <a:r>
              <a:rPr lang="en-US" dirty="0"/>
              <a:t>the </a:t>
            </a:r>
            <a:r>
              <a:rPr lang="en-US" dirty="0" smtClean="0"/>
              <a:t>subjective awareness </a:t>
            </a:r>
            <a:r>
              <a:rPr lang="en-US" dirty="0"/>
              <a:t>of a stimulus.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</a:t>
            </a:r>
            <a:r>
              <a:rPr lang="en-US" b="1" dirty="0"/>
              <a:t>primary taste </a:t>
            </a:r>
            <a:r>
              <a:rPr lang="en-US" b="1" dirty="0" smtClean="0"/>
              <a:t>sensations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Salty, </a:t>
            </a:r>
            <a:r>
              <a:rPr lang="en-US" dirty="0"/>
              <a:t>produced by metal ions such as sodium and potassium. </a:t>
            </a:r>
            <a:r>
              <a:rPr lang="en-US" dirty="0" smtClean="0"/>
              <a:t>Electrolyte deficiencies </a:t>
            </a:r>
            <a:r>
              <a:rPr lang="en-US" dirty="0"/>
              <a:t>can cause a person or animal to crave salty food.</a:t>
            </a:r>
          </a:p>
          <a:p>
            <a:r>
              <a:rPr lang="en-US" b="1" dirty="0" smtClean="0"/>
              <a:t>Sweet</a:t>
            </a:r>
            <a:r>
              <a:rPr lang="en-US" b="1" dirty="0"/>
              <a:t>, </a:t>
            </a:r>
            <a:r>
              <a:rPr lang="en-US" dirty="0"/>
              <a:t>produced by sugars and many other organic compounds and </a:t>
            </a:r>
            <a:r>
              <a:rPr lang="en-US" dirty="0" smtClean="0"/>
              <a:t>usually associated </a:t>
            </a:r>
            <a:r>
              <a:rPr lang="en-US" dirty="0"/>
              <a:t>with high-calorie foods.</a:t>
            </a:r>
          </a:p>
          <a:p>
            <a:r>
              <a:rPr lang="en-US" b="1" dirty="0" smtClean="0"/>
              <a:t>Sour</a:t>
            </a:r>
            <a:r>
              <a:rPr lang="en-US" b="1" dirty="0"/>
              <a:t>, </a:t>
            </a:r>
            <a:r>
              <a:rPr lang="en-US" dirty="0"/>
              <a:t>produced by the acids in such foods as citrus fruit</a:t>
            </a:r>
            <a:r>
              <a:rPr lang="en-US" dirty="0" smtClean="0"/>
              <a:t>.</a:t>
            </a:r>
          </a:p>
          <a:p>
            <a:r>
              <a:rPr lang="en-US" b="1" dirty="0"/>
              <a:t>Bitter, </a:t>
            </a:r>
            <a:r>
              <a:rPr lang="en-US" dirty="0"/>
              <a:t>produced by organic alkaloid compounds such as nicotine, </a:t>
            </a:r>
            <a:r>
              <a:rPr lang="en-US" dirty="0" smtClean="0"/>
              <a:t>caffeine, and </a:t>
            </a:r>
            <a:r>
              <a:rPr lang="en-US" dirty="0"/>
              <a:t>quinine, and associated with plant toxins and spoiled foods. The </a:t>
            </a:r>
            <a:r>
              <a:rPr lang="en-US" dirty="0" smtClean="0"/>
              <a:t>bitter sensation </a:t>
            </a:r>
            <a:r>
              <a:rPr lang="en-US" dirty="0"/>
              <a:t>probably served in evolution as a warning not to ingest a </a:t>
            </a:r>
            <a:r>
              <a:rPr lang="en-US" dirty="0" smtClean="0"/>
              <a:t>substance, but </a:t>
            </a:r>
            <a:r>
              <a:rPr lang="en-US" dirty="0"/>
              <a:t>many people cultivate a liking for certain bitter foods and drinks, such </a:t>
            </a:r>
            <a:r>
              <a:rPr lang="en-US" dirty="0" smtClean="0"/>
              <a:t>as capers </a:t>
            </a:r>
            <a:r>
              <a:rPr lang="en-US" dirty="0"/>
              <a:t>and tonic water.</a:t>
            </a:r>
          </a:p>
          <a:p>
            <a:r>
              <a:rPr lang="en-US" b="1" smtClean="0"/>
              <a:t>Umami</a:t>
            </a:r>
            <a:r>
              <a:rPr lang="en-US" smtClean="0"/>
              <a:t> </a:t>
            </a:r>
            <a:r>
              <a:rPr lang="en-US" dirty="0"/>
              <a:t>(pronounced “ooh-mommy”), a meaty taste produced </a:t>
            </a:r>
            <a:r>
              <a:rPr lang="en-US"/>
              <a:t>by </a:t>
            </a:r>
            <a:r>
              <a:rPr lang="en-US" smtClean="0"/>
              <a:t>amino acids </a:t>
            </a:r>
            <a:r>
              <a:rPr lang="en-US" dirty="0"/>
              <a:t>such as aspartic and glutamic acid and by </a:t>
            </a:r>
            <a:r>
              <a:rPr lang="en-US"/>
              <a:t>monosodium </a:t>
            </a:r>
            <a:r>
              <a:rPr lang="en-US" smtClean="0"/>
              <a:t>glutamate (MSG</a:t>
            </a:r>
            <a:r>
              <a:rPr lang="en-US" dirty="0"/>
              <a:t>), a glutamic acid salt widely used as a flavor-enhancing food additive.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212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На изображении может находиться: возможный вариант текста &quot;Innervation of the tongue Anterior 2/3 of tongue → VII (taste) &amp; V3 (sensation) Posterior 1/3 tongue → CN IX (taste &amp; sensation) 1/3 P osterior 9 Motor innervation → CNXII 2/3 VII V3 3 → VII (7) + V (5) Anterior = 12 1 I Taste Sensation Motor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46979" cy="56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394" y="6202010"/>
            <a:ext cx="890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https://www.youtube.com/watch?v=uzmLClRMVN0&amp;feature=share&amp;fbclid=IwAR3CWL9GTk70hEP4W64v1tw9kfDX60hvtoiwKKfMeSeUFv5gVz8C_1CzvKg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23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Olfaction—The Sense of Smell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Olfaction, </a:t>
            </a:r>
            <a:r>
              <a:rPr lang="en-US" dirty="0"/>
              <a:t>the sense of smell, is a response to airborne chemicals </a:t>
            </a:r>
            <a:r>
              <a:rPr lang="en-US" i="1" dirty="0"/>
              <a:t>(odorants</a:t>
            </a:r>
            <a:r>
              <a:rPr lang="en-US" i="1" dirty="0" smtClean="0"/>
              <a:t>).</a:t>
            </a:r>
          </a:p>
          <a:p>
            <a:r>
              <a:rPr lang="en-US" dirty="0"/>
              <a:t>The mucosa measures about 5 cm2 </a:t>
            </a:r>
            <a:r>
              <a:rPr lang="en-US" dirty="0" smtClean="0"/>
              <a:t>and consists </a:t>
            </a:r>
            <a:r>
              <a:rPr lang="en-US" dirty="0"/>
              <a:t>of 10 to 20 million </a:t>
            </a:r>
            <a:r>
              <a:rPr lang="en-US" b="1" dirty="0"/>
              <a:t>olfactory cells, </a:t>
            </a:r>
            <a:r>
              <a:rPr lang="en-US" dirty="0" err="1"/>
              <a:t>nonsensory</a:t>
            </a:r>
            <a:r>
              <a:rPr lang="en-US" dirty="0"/>
              <a:t> supporting cells and </a:t>
            </a:r>
            <a:r>
              <a:rPr lang="en-US" dirty="0" smtClean="0"/>
              <a:t>basal cells</a:t>
            </a:r>
            <a:r>
              <a:rPr lang="en-US" dirty="0"/>
              <a:t>, and mucus-secreting </a:t>
            </a:r>
            <a:r>
              <a:rPr lang="en-US" i="1" dirty="0"/>
              <a:t>olfactory glands. </a:t>
            </a:r>
            <a:r>
              <a:rPr lang="en-US" dirty="0"/>
              <a:t>Olfactory cells are true </a:t>
            </a:r>
            <a:r>
              <a:rPr lang="en-US" dirty="0" smtClean="0"/>
              <a:t>neurons, unlike </a:t>
            </a:r>
            <a:r>
              <a:rPr lang="en-US" dirty="0"/>
              <a:t>taste cells.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have a swollen tip bearing 10 to 20 cilia called </a:t>
            </a:r>
            <a:r>
              <a:rPr lang="en-US" b="1" dirty="0" smtClean="0"/>
              <a:t>olfactory hairs</a:t>
            </a:r>
            <a:r>
              <a:rPr lang="en-US" b="1" dirty="0"/>
              <a:t>, </a:t>
            </a:r>
            <a:r>
              <a:rPr lang="en-US" dirty="0"/>
              <a:t>a bulbous body containing the nucleus, and a basal end that tapers to a </a:t>
            </a:r>
            <a:r>
              <a:rPr lang="en-US" dirty="0" smtClean="0"/>
              <a:t>thin axon </a:t>
            </a:r>
            <a:r>
              <a:rPr lang="en-US" dirty="0"/>
              <a:t>leading to the brain. Being the only neurons directly exposed to the </a:t>
            </a:r>
            <a:r>
              <a:rPr lang="en-US" dirty="0" smtClean="0"/>
              <a:t>external environment</a:t>
            </a:r>
            <a:r>
              <a:rPr lang="en-US" dirty="0"/>
              <a:t>, they live only about 60 days and </a:t>
            </a:r>
            <a:r>
              <a:rPr lang="en-US" dirty="0" smtClean="0"/>
              <a:t>are continually </a:t>
            </a:r>
            <a:r>
              <a:rPr lang="en-US" dirty="0"/>
              <a:t>replaced by </a:t>
            </a:r>
            <a:r>
              <a:rPr lang="en-US" dirty="0" smtClean="0"/>
              <a:t>dividing basal </a:t>
            </a:r>
            <a:r>
              <a:rPr lang="en-US" dirty="0"/>
              <a:t>cells.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2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lfactory receptors | Physiology, Sensory, Stimul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r="3278"/>
          <a:stretch/>
        </p:blipFill>
        <p:spPr bwMode="auto">
          <a:xfrm>
            <a:off x="-108520" y="404664"/>
            <a:ext cx="92890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408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STIXMathJax_Main-Italic"/>
              </a:rPr>
              <a:t>olfactory </a:t>
            </a:r>
            <a:r>
              <a:rPr lang="en-US" i="1" dirty="0" smtClean="0">
                <a:latin typeface="STIXMathJax_Main-Italic"/>
              </a:rPr>
              <a:t>tracts </a:t>
            </a:r>
            <a:r>
              <a:rPr lang="en-US" dirty="0" smtClean="0">
                <a:latin typeface="STIXMathJax_Main-Regular"/>
              </a:rPr>
              <a:t>relay </a:t>
            </a:r>
            <a:r>
              <a:rPr lang="en-US" dirty="0">
                <a:latin typeface="STIXMathJax_Main-Regular"/>
              </a:rPr>
              <a:t>signals to multiple destinations in the cerebrum and brainstem, especially</a:t>
            </a:r>
          </a:p>
          <a:p>
            <a:r>
              <a:rPr lang="en-US" dirty="0">
                <a:latin typeface="STIXMathJax_Main-Regular"/>
              </a:rPr>
              <a:t>the </a:t>
            </a:r>
            <a:r>
              <a:rPr lang="en-US" b="1" dirty="0">
                <a:latin typeface="STIXMathJax_Main-Bold"/>
              </a:rPr>
              <a:t>primary olfactory cortex </a:t>
            </a:r>
            <a:r>
              <a:rPr lang="en-US" dirty="0">
                <a:latin typeface="STIXMathJax_Main-Regular"/>
              </a:rPr>
              <a:t>in the temporal lobe.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1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sensory signals delivered to the CNS </a:t>
            </a:r>
            <a:r>
              <a:rPr lang="en-US" dirty="0" smtClean="0"/>
              <a:t>produce no </a:t>
            </a:r>
            <a:r>
              <a:rPr lang="en-US" dirty="0"/>
              <a:t>conscious sensation at all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Sensory receptors provide the CNS with </a:t>
            </a:r>
            <a:r>
              <a:rPr lang="en-US" b="1" dirty="0"/>
              <a:t>four kinds of information</a:t>
            </a:r>
            <a:r>
              <a:rPr lang="en-US" dirty="0"/>
              <a:t> about a stimulus—</a:t>
            </a:r>
          </a:p>
          <a:p>
            <a:r>
              <a:rPr lang="en-US" i="1" dirty="0"/>
              <a:t>type, location, intensity, </a:t>
            </a:r>
            <a:r>
              <a:rPr lang="en-US" dirty="0"/>
              <a:t>and </a:t>
            </a:r>
            <a:r>
              <a:rPr lang="en-US" i="1" dirty="0" smtClean="0"/>
              <a:t>duration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 Type </a:t>
            </a:r>
            <a:r>
              <a:rPr lang="en-US" b="1" dirty="0"/>
              <a:t>(modality)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r>
              <a:rPr lang="en-US" dirty="0"/>
              <a:t>, hearing, taste, </a:t>
            </a:r>
            <a:r>
              <a:rPr lang="en-US" dirty="0" smtClean="0"/>
              <a:t>and pain, etc.</a:t>
            </a:r>
          </a:p>
          <a:p>
            <a:r>
              <a:rPr lang="en-US" dirty="0"/>
              <a:t>finer differences within these major categories—a red or </a:t>
            </a:r>
            <a:r>
              <a:rPr lang="en-US" dirty="0" smtClean="0"/>
              <a:t>blue color </a:t>
            </a:r>
            <a:r>
              <a:rPr lang="en-US" dirty="0"/>
              <a:t>or a bitter or sweet taste, for example.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2.  Location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704" y="1981408"/>
            <a:ext cx="4316288" cy="402232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6903" y="1600200"/>
            <a:ext cx="3985577" cy="45259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676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STIXMathJax_Main-Regular"/>
              </a:rPr>
              <a:t>Any sensory neuron detects stimuli within an area called its </a:t>
            </a:r>
            <a:r>
              <a:rPr lang="en-US" b="1" dirty="0" smtClean="0">
                <a:latin typeface="STIXMathJax_Main-Bold"/>
              </a:rPr>
              <a:t>receptive field.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9506" y="6382834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ProximaNova-Bold"/>
              </a:rPr>
              <a:t>(a) One large receptive field (arrow)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63688" y="3140968"/>
            <a:ext cx="252028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06903" y="2924944"/>
            <a:ext cx="124927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75054" y="2924944"/>
            <a:ext cx="10332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37527" y="2924944"/>
            <a:ext cx="124927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72000" y="63720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ProximaNova-Bold"/>
              </a:rPr>
              <a:t>(b) Three small </a:t>
            </a:r>
            <a:r>
              <a:rPr lang="en-US" b="1" dirty="0" smtClean="0">
                <a:latin typeface="ProximaNova-Bold"/>
              </a:rPr>
              <a:t>receptive fields </a:t>
            </a:r>
            <a:r>
              <a:rPr lang="en-US" b="1" dirty="0">
                <a:latin typeface="ProximaNova-Bold"/>
              </a:rPr>
              <a:t>(arrows)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94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Intensity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whether a sound is loud or soft, a light is bright or dim, </a:t>
            </a:r>
            <a:r>
              <a:rPr lang="en-US" dirty="0" smtClean="0"/>
              <a:t>a pain </a:t>
            </a:r>
            <a:r>
              <a:rPr lang="en-US" dirty="0"/>
              <a:t>is mild or excruciating, and so forth.</a:t>
            </a:r>
            <a:endParaRPr lang="ru-RU" dirty="0"/>
          </a:p>
        </p:txBody>
      </p:sp>
      <p:pic>
        <p:nvPicPr>
          <p:cNvPr id="1026" name="Picture 2" descr="Whisper Announces It Hit 10 Million Users the Same Day Secre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работает рупор? И зачем он вообще нужен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56" y="3175085"/>
            <a:ext cx="4848473" cy="33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Intensity</a:t>
            </a:r>
            <a:endParaRPr lang="ru-RU" dirty="0"/>
          </a:p>
        </p:txBody>
      </p:sp>
      <p:pic>
        <p:nvPicPr>
          <p:cNvPr id="2056" name="Picture 8" descr="The Pain Scale Chart: What It Really Means - Proheal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2410619"/>
            <a:ext cx="81819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7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Duration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a stimulus lasts, is encoded by changes in the </a:t>
            </a:r>
            <a:r>
              <a:rPr lang="en-US" dirty="0" smtClean="0"/>
              <a:t>firing frequency </a:t>
            </a:r>
            <a:r>
              <a:rPr lang="en-US" dirty="0"/>
              <a:t>of a nerve fiber with the passage of time. All receptors exhibit </a:t>
            </a:r>
            <a:r>
              <a:rPr lang="en-US" dirty="0" smtClean="0"/>
              <a:t>the property </a:t>
            </a:r>
            <a:r>
              <a:rPr lang="en-US" dirty="0"/>
              <a:t>of </a:t>
            </a:r>
            <a:r>
              <a:rPr lang="en-US" b="1" dirty="0"/>
              <a:t>sensory adaptation.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1417</Words>
  <Application>Microsoft Office PowerPoint</Application>
  <PresentationFormat>Экран (4:3)</PresentationFormat>
  <Paragraphs>102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ProximaNova-Bold</vt:lpstr>
      <vt:lpstr>STIXMathJax_Main-Bold</vt:lpstr>
      <vt:lpstr>STIXMathJax_Main-Italic</vt:lpstr>
      <vt:lpstr>STIXMathJax_Main-Regular</vt:lpstr>
      <vt:lpstr>Тема Office</vt:lpstr>
      <vt:lpstr>Properties and Types of Sensory Receptors The General Senses; The Chemical Senses</vt:lpstr>
      <vt:lpstr>Learning outcomes:</vt:lpstr>
      <vt:lpstr>Definitions</vt:lpstr>
      <vt:lpstr>Презентация PowerPoint</vt:lpstr>
      <vt:lpstr>1.  Type (modality)</vt:lpstr>
      <vt:lpstr>2.  Location</vt:lpstr>
      <vt:lpstr>3. Intensity</vt:lpstr>
      <vt:lpstr>3. Intensity</vt:lpstr>
      <vt:lpstr>4. Duration</vt:lpstr>
      <vt:lpstr>Презентация PowerPoint</vt:lpstr>
      <vt:lpstr>Презентация PowerPoint</vt:lpstr>
      <vt:lpstr>Senses and receptors</vt:lpstr>
      <vt:lpstr>Senses and receptors</vt:lpstr>
      <vt:lpstr>Receptors for the General (Somatosensory) Senses.</vt:lpstr>
      <vt:lpstr>Free nerve endings</vt:lpstr>
      <vt:lpstr>Tactile discs</vt:lpstr>
      <vt:lpstr>Tactile discs</vt:lpstr>
      <vt:lpstr>Tactile corpuscles</vt:lpstr>
      <vt:lpstr>Tactile corpuscles</vt:lpstr>
      <vt:lpstr>Pain</vt:lpstr>
      <vt:lpstr>Nociceptors are absent from the brain.</vt:lpstr>
      <vt:lpstr>Презентация PowerPoint</vt:lpstr>
      <vt:lpstr>Referred pain</vt:lpstr>
      <vt:lpstr>Referred pain</vt:lpstr>
      <vt:lpstr>Презентация PowerPoint</vt:lpstr>
      <vt:lpstr>Phantom pain</vt:lpstr>
      <vt:lpstr>Spinal gating</vt:lpstr>
      <vt:lpstr>Chemical senses</vt:lpstr>
      <vt:lpstr>Gustation—The Sense of Taste</vt:lpstr>
      <vt:lpstr>five primary taste sensations</vt:lpstr>
      <vt:lpstr>Презентация PowerPoint</vt:lpstr>
      <vt:lpstr>Olfaction—The Sense of Smell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Ер</dc:creator>
  <cp:lastModifiedBy>USER-LENOVO</cp:lastModifiedBy>
  <cp:revision>90</cp:revision>
  <dcterms:created xsi:type="dcterms:W3CDTF">2020-04-30T08:54:43Z</dcterms:created>
  <dcterms:modified xsi:type="dcterms:W3CDTF">2020-09-20T08:28:33Z</dcterms:modified>
</cp:coreProperties>
</file>